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318" r:id="rId2"/>
    <p:sldId id="277" r:id="rId3"/>
    <p:sldId id="278" r:id="rId4"/>
    <p:sldId id="321" r:id="rId5"/>
    <p:sldId id="280" r:id="rId6"/>
    <p:sldId id="351" r:id="rId7"/>
    <p:sldId id="352" r:id="rId8"/>
    <p:sldId id="266" r:id="rId9"/>
    <p:sldId id="283" r:id="rId10"/>
    <p:sldId id="284" r:id="rId11"/>
    <p:sldId id="285" r:id="rId12"/>
    <p:sldId id="286" r:id="rId13"/>
    <p:sldId id="271" r:id="rId14"/>
    <p:sldId id="272" r:id="rId15"/>
    <p:sldId id="273" r:id="rId16"/>
    <p:sldId id="305" r:id="rId17"/>
    <p:sldId id="275" r:id="rId18"/>
    <p:sldId id="279" r:id="rId19"/>
    <p:sldId id="340" r:id="rId20"/>
    <p:sldId id="281" r:id="rId21"/>
    <p:sldId id="341" r:id="rId22"/>
    <p:sldId id="342" r:id="rId23"/>
    <p:sldId id="343" r:id="rId24"/>
    <p:sldId id="344" r:id="rId25"/>
    <p:sldId id="345" r:id="rId26"/>
    <p:sldId id="287" r:id="rId27"/>
    <p:sldId id="288" r:id="rId28"/>
    <p:sldId id="289" r:id="rId29"/>
    <p:sldId id="346" r:id="rId30"/>
    <p:sldId id="291" r:id="rId31"/>
    <p:sldId id="292" r:id="rId32"/>
    <p:sldId id="293" r:id="rId33"/>
    <p:sldId id="347" r:id="rId34"/>
    <p:sldId id="348" r:id="rId35"/>
    <p:sldId id="349" r:id="rId36"/>
    <p:sldId id="350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35" r:id="rId56"/>
    <p:sldId id="326" r:id="rId57"/>
    <p:sldId id="327" r:id="rId58"/>
    <p:sldId id="328" r:id="rId59"/>
    <p:sldId id="334" r:id="rId60"/>
    <p:sldId id="290" r:id="rId61"/>
    <p:sldId id="329" r:id="rId62"/>
    <p:sldId id="330" r:id="rId63"/>
    <p:sldId id="331" r:id="rId64"/>
    <p:sldId id="332" r:id="rId65"/>
    <p:sldId id="336" r:id="rId66"/>
    <p:sldId id="294" r:id="rId6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8F9CE-1FBA-4D74-8C01-5B5F57E01972}">
  <a:tblStyle styleId="{D4B8F9CE-1FBA-4D74-8C01-5B5F57E01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4a50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1954a500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1954a500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0f7b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b90f7b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c1786ffe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cc1786ffe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c1786ffe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c1786ffe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90f7b7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90f7b7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e42386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e42386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ae42386e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ae42386e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9250d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9250d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e42386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e42386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54a5009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54a5009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ae4238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ae42386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ae42386e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ae42386e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ae42386e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ae42386e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ae42386e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ae42386e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ae42386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ae42386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e42386e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e42386e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ae42386e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ae42386e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e42386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e42386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9b5e152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9b5e152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ae42386e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ae42386e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ae42386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ae42386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e42386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e42386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ae4238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ae42386e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e42386e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e42386e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e42386e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e42386e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20a3e4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20a3e4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720a3e4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720a3e4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720a3e4c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720a3e4c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09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736a0bd8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736a0bd8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9b5e152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9b5e152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b90f7b7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b90f7b7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337bd578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337bd578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72832de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72832de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72832d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72832d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8337bd57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18337bd57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954a500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954a500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64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b5e152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b5e152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1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2832de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2832de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954a500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954a500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+mj-lt"/>
              </a:rPr>
              <a:t>Design of an IoT-enabled Scalable Closed Hydroponics System with Smart Parameter Control</a:t>
            </a:r>
            <a:endParaRPr sz="2500">
              <a:latin typeface="+mj-l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</a:t>
            </a:r>
            <a:r>
              <a:rPr lang="en" sz="1829" dirty="0">
                <a:solidFill>
                  <a:schemeClr val="dk1"/>
                </a:solidFill>
                <a:latin typeface="+mj-lt"/>
              </a:rPr>
              <a:t>roposed by: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Mikdam-Al-Maad Ronoue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116308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MD. Sameer Iqbal Chowdhury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116315</a:t>
            </a:r>
            <a:endParaRPr sz="1829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Supervis</a:t>
            </a:r>
            <a:r>
              <a:rPr lang="en" sz="1800">
                <a:solidFill>
                  <a:schemeClr val="dk1"/>
                </a:solidFill>
                <a:latin typeface="+mj-lt"/>
              </a:rPr>
              <a:t>ed by:</a:t>
            </a:r>
            <a:endParaRPr sz="110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Dr. Lafifa Jamal</a:t>
            </a:r>
            <a:br>
              <a:rPr lang="en" sz="1800" i="0" u="none" strike="noStrike" cap="none">
                <a:solidFill>
                  <a:schemeClr val="dk1"/>
                </a:solidFill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Professor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Department of Robotics and Mechatronics Engineering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University of Dhaka </a:t>
            </a:r>
            <a:endParaRPr sz="1800" i="0" u="none" strike="noStrike" cap="none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3118451" y="4646175"/>
            <a:ext cx="33732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19: Overhead view of the model.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l="26253" t="10498" r="27493" b="1026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42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2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cxnSp>
        <p:nvCxnSpPr>
          <p:cNvPr id="428" name="Google Shape;428;p42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Nutrient Solution Container Module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601164" y="45105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20: Front view of the model.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2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Submersible Water Pump</a:t>
            </a:r>
            <a:endParaRPr/>
          </a:p>
        </p:txBody>
      </p:sp>
      <p:cxnSp>
        <p:nvCxnSpPr>
          <p:cNvPr id="433" name="Google Shape;433;p42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2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silicone tube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3228139" y="44540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Top view of the model.</a:t>
            </a:r>
            <a:endParaRPr dirty="0"/>
          </a:p>
        </p:txBody>
      </p:sp>
      <p:cxnSp>
        <p:nvCxnSpPr>
          <p:cNvPr id="443" name="Google Shape;443;p43"/>
          <p:cNvCxnSpPr>
            <a:endCxn id="444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3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3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house the plants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drain nutrient solution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pot</a:t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inch uPVC pipe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(Old)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22: Top view of the system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3249936" y="4594402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Front view of the system</a:t>
            </a:r>
            <a:endParaRPr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Customized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Metal Frame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2825214" y="45718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24: Sensor holder 3D models.</a:t>
            </a:r>
            <a:endParaRPr dirty="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24: Ultrasonic sensor, pH probe, EC probe and temperature probe held above the nutrient solution by the sensor holders  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2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Holders</a:t>
            </a:r>
            <a:endParaRPr sz="1200"/>
          </a:p>
        </p:txBody>
      </p:sp>
      <p:cxnSp>
        <p:nvCxnSpPr>
          <p:cNvPr id="296" name="Google Shape;296;p32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2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2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Ultrasonic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Temperature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EC 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2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2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29: pH Sensor</a:t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30: EC Sensor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346225" y="388900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pH buffer solutions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t="22779" r="26389" b="21417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Mid Point Calibration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Low Point Calibration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High Point Calibration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3501300" y="390785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EC buffer solutions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3186400" y="41241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Low Point Calibration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3186400" y="42630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Hight Point Calibration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sp>
        <p:nvSpPr>
          <p:cNvPr id="419" name="Google Shape;419;p44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Old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the new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4">
            <a:alphaModFix/>
          </a:blip>
          <a:srcRect l="40772" t="25899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5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Submersible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 Pump</a:t>
            </a:r>
            <a:endParaRPr sz="1200"/>
          </a:p>
        </p:txBody>
      </p:sp>
      <p:cxnSp>
        <p:nvCxnSpPr>
          <p:cNvPr id="435" name="Google Shape;435;p45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45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Vaccum Pump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Raspberry Pi 4 </a:t>
            </a:r>
            <a:endParaRPr sz="1200"/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6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6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Arduino Mega for Actuation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 </a:t>
            </a:r>
            <a:endParaRPr sz="1200"/>
          </a:p>
        </p:txBody>
      </p:sp>
      <p:sp>
        <p:nvSpPr>
          <p:cNvPr id="450" name="Google Shape;450;p46"/>
          <p:cNvSpPr txBox="1"/>
          <p:nvPr/>
        </p:nvSpPr>
        <p:spPr>
          <a:xfrm>
            <a:off x="3644550" y="437527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Control Unit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7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7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Grow Lights</a:t>
            </a:r>
            <a:endParaRPr sz="1300"/>
          </a:p>
        </p:txBody>
      </p:sp>
      <p:sp>
        <p:nvSpPr>
          <p:cNvPr id="461" name="Google Shape;461;p47"/>
          <p:cNvSpPr txBox="1"/>
          <p:nvPr/>
        </p:nvSpPr>
        <p:spPr>
          <a:xfrm>
            <a:off x="3256900" y="45746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Top view of Grow Lights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568150" y="466815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 13: Simplified outline of the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Hailea HS-28A Aquarium Chiller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Hailea HS-28A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Aquarium Chiller</a:t>
            </a:r>
            <a:endParaRPr sz="1300"/>
          </a:p>
        </p:txBody>
      </p:sp>
      <p:cxnSp>
        <p:nvCxnSpPr>
          <p:cNvPr id="470" name="Google Shape;470;p48"/>
          <p:cNvCxnSpPr>
            <a:endCxn id="46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48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Water Pump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Chiller</a:t>
            </a:r>
            <a:endParaRPr sz="1300"/>
          </a:p>
        </p:txBody>
      </p:sp>
      <p:sp>
        <p:nvSpPr>
          <p:cNvPr id="474" name="Google Shape;474;p48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Water Pump for Chiller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Concede Box Containing the Nutrient Container Module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Top view of Air Cooling System</a:t>
            </a:r>
            <a:endParaRPr sz="1300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0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CPU Cooler</a:t>
            </a:r>
            <a:endParaRPr sz="1300"/>
          </a:p>
        </p:txBody>
      </p:sp>
      <p:cxnSp>
        <p:nvCxnSpPr>
          <p:cNvPr id="492" name="Google Shape;492;p50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0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50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Connector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Board</a:t>
            </a:r>
            <a:endParaRPr sz="1300"/>
          </a:p>
        </p:txBody>
      </p:sp>
      <p:sp>
        <p:nvSpPr>
          <p:cNvPr id="497" name="Google Shape;497;p50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Isometric view of Air Cooling System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/>
        </p:nvSpPr>
        <p:spPr>
          <a:xfrm>
            <a:off x="634675" y="45323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Automated Multiplug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2658125" y="4490025"/>
            <a:ext cx="50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40: SMPS 12V - 30A Power Supply</a:t>
            </a:r>
            <a:endParaRPr/>
          </a:p>
        </p:txBody>
      </p:sp>
      <p:cxnSp>
        <p:nvCxnSpPr>
          <p:cNvPr id="516" name="Google Shape;516;p52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2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52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25" name="Google Shape;5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visualizations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widgets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2515775" y="4537100"/>
            <a:ext cx="477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33: Sensor data being stored in Google Sheets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26: Temperature and Humidity Sensor (DHT22) in the Growth Module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2" name="Google Shape;512;p50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27: Top view of the sensor board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t="16585" b="11081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28: Bottom view of the sensor board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29:  Schematic for the sensor board, designed in Proteus 8 Professional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Fig. 1</a:t>
            </a:r>
            <a:r>
              <a:rPr lang="en" dirty="0"/>
              <a:t>4</a:t>
            </a:r>
            <a:r>
              <a:rPr lang="en" dirty="0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90556E47-DB30-3286-C280-D3FFA1F13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593F8BD0-9027-2160-A2E7-7A178914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57" y="825003"/>
            <a:ext cx="873919" cy="8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ble, plastic, medical equipment&#10;&#10;Description automatically generated">
            <a:extLst>
              <a:ext uri="{FF2B5EF4-FFF2-40B4-BE49-F238E27FC236}">
                <a16:creationId xmlns:a16="http://schemas.microsoft.com/office/drawing/2014/main" id="{0E1F8C80-8572-B6DD-E0F3-598B986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16" y="3808966"/>
            <a:ext cx="920054" cy="613369"/>
          </a:xfrm>
          <a:prstGeom prst="rect">
            <a:avLst/>
          </a:prstGeom>
        </p:spPr>
      </p:pic>
      <p:pic>
        <p:nvPicPr>
          <p:cNvPr id="11" name="Google Shape;325;p36">
            <a:extLst>
              <a:ext uri="{FF2B5EF4-FFF2-40B4-BE49-F238E27FC236}">
                <a16:creationId xmlns:a16="http://schemas.microsoft.com/office/drawing/2014/main" id="{E86DFA1F-DF4F-4C44-B71D-81D4CE4EA6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electrical wiring, connector, cable, electrical supply&#10;&#10;Description automatically generated">
            <a:extLst>
              <a:ext uri="{FF2B5EF4-FFF2-40B4-BE49-F238E27FC236}">
                <a16:creationId xmlns:a16="http://schemas.microsoft.com/office/drawing/2014/main" id="{051473CE-D68B-49F5-B681-0032AC31E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8" y="4318497"/>
            <a:ext cx="792762" cy="442511"/>
          </a:xfrm>
          <a:prstGeom prst="rect">
            <a:avLst/>
          </a:prstGeom>
        </p:spPr>
      </p:pic>
      <p:pic>
        <p:nvPicPr>
          <p:cNvPr id="14" name="Google Shape;325;p36">
            <a:extLst>
              <a:ext uri="{FF2B5EF4-FFF2-40B4-BE49-F238E27FC236}">
                <a16:creationId xmlns:a16="http://schemas.microsoft.com/office/drawing/2014/main" id="{733C6165-E216-8B86-0C3A-42C674B83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black device with a cord and a pink ball&#10;&#10;Description automatically generated">
            <a:extLst>
              <a:ext uri="{FF2B5EF4-FFF2-40B4-BE49-F238E27FC236}">
                <a16:creationId xmlns:a16="http://schemas.microsoft.com/office/drawing/2014/main" id="{3D3392BA-DCEE-E739-47C5-FF391F2C4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875" y="2542959"/>
            <a:ext cx="839483" cy="663165"/>
          </a:xfrm>
          <a:prstGeom prst="rect">
            <a:avLst/>
          </a:prstGeom>
        </p:spPr>
      </p:pic>
      <p:pic>
        <p:nvPicPr>
          <p:cNvPr id="2052" name="Picture 4" descr="12V DC Mini Water Pump – Naba Tech Shop">
            <a:extLst>
              <a:ext uri="{FF2B5EF4-FFF2-40B4-BE49-F238E27FC236}">
                <a16:creationId xmlns:a16="http://schemas.microsoft.com/office/drawing/2014/main" id="{8CAD65C0-76CE-1E50-4726-E5E6F262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" y="1735925"/>
            <a:ext cx="688717" cy="6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oogle Shape;325;p36">
            <a:extLst>
              <a:ext uri="{FF2B5EF4-FFF2-40B4-BE49-F238E27FC236}">
                <a16:creationId xmlns:a16="http://schemas.microsoft.com/office/drawing/2014/main" id="{256777B8-180F-A220-9995-19081D7AB2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5;p36">
            <a:extLst>
              <a:ext uri="{FF2B5EF4-FFF2-40B4-BE49-F238E27FC236}">
                <a16:creationId xmlns:a16="http://schemas.microsoft.com/office/drawing/2014/main" id="{D4A6200A-B959-AAD9-9B8C-79236096FF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36">
            <a:extLst>
              <a:ext uri="{FF2B5EF4-FFF2-40B4-BE49-F238E27FC236}">
                <a16:creationId xmlns:a16="http://schemas.microsoft.com/office/drawing/2014/main" id="{8D843538-C692-B770-8567-CB0C0242F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5;p36">
            <a:extLst>
              <a:ext uri="{FF2B5EF4-FFF2-40B4-BE49-F238E27FC236}">
                <a16:creationId xmlns:a16="http://schemas.microsoft.com/office/drawing/2014/main" id="{52720C36-C0CA-E24C-4C3B-4ED07CF11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5;p36">
            <a:extLst>
              <a:ext uri="{FF2B5EF4-FFF2-40B4-BE49-F238E27FC236}">
                <a16:creationId xmlns:a16="http://schemas.microsoft.com/office/drawing/2014/main" id="{B96DA47D-AA48-FD86-5257-8EA89AA809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5;p36">
            <a:extLst>
              <a:ext uri="{FF2B5EF4-FFF2-40B4-BE49-F238E27FC236}">
                <a16:creationId xmlns:a16="http://schemas.microsoft.com/office/drawing/2014/main" id="{3DD046DB-A2E3-5DD8-3844-4CEF50C2C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2;p36">
            <a:extLst>
              <a:ext uri="{FF2B5EF4-FFF2-40B4-BE49-F238E27FC236}">
                <a16:creationId xmlns:a16="http://schemas.microsoft.com/office/drawing/2014/main" id="{12E1B4F9-B231-E985-2153-A857F1EA95C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8" descr="Ultrasonic Sonar Sensor HC SCR04 - HTE Babgladesh">
            <a:extLst>
              <a:ext uri="{FF2B5EF4-FFF2-40B4-BE49-F238E27FC236}">
                <a16:creationId xmlns:a16="http://schemas.microsoft.com/office/drawing/2014/main" id="{66100215-6C7F-9E18-52EC-6687242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957368"/>
            <a:ext cx="1042101" cy="10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325;p36">
            <a:extLst>
              <a:ext uri="{FF2B5EF4-FFF2-40B4-BE49-F238E27FC236}">
                <a16:creationId xmlns:a16="http://schemas.microsoft.com/office/drawing/2014/main" id="{8F44D762-A75C-5ABC-6370-B43270C5B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ectangular electronic device with a screen&#10;&#10;Description automatically generated">
            <a:extLst>
              <a:ext uri="{FF2B5EF4-FFF2-40B4-BE49-F238E27FC236}">
                <a16:creationId xmlns:a16="http://schemas.microsoft.com/office/drawing/2014/main" id="{16324ECE-A91F-140B-FEC7-E35AAB0F96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892100" y="1082577"/>
            <a:ext cx="846404" cy="634803"/>
          </a:xfrm>
          <a:prstGeom prst="rect">
            <a:avLst/>
          </a:prstGeom>
        </p:spPr>
      </p:pic>
      <p:pic>
        <p:nvPicPr>
          <p:cNvPr id="30" name="Google Shape;325;p36">
            <a:extLst>
              <a:ext uri="{FF2B5EF4-FFF2-40B4-BE49-F238E27FC236}">
                <a16:creationId xmlns:a16="http://schemas.microsoft.com/office/drawing/2014/main" id="{A9F2B9FD-59E9-B8D6-0891-50182DA53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25;p36">
            <a:extLst>
              <a:ext uri="{FF2B5EF4-FFF2-40B4-BE49-F238E27FC236}">
                <a16:creationId xmlns:a16="http://schemas.microsoft.com/office/drawing/2014/main" id="{E1D39BE9-A60C-18B5-A467-40E31D000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A3EA-2FAE-B2E2-0EA3-44700796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55" y="3742336"/>
            <a:ext cx="920055" cy="9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325;p36">
            <a:extLst>
              <a:ext uri="{FF2B5EF4-FFF2-40B4-BE49-F238E27FC236}">
                <a16:creationId xmlns:a16="http://schemas.microsoft.com/office/drawing/2014/main" id="{129504E9-B44A-E725-F446-6B3BB3A63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30: pH Sensor</a:t>
            </a:r>
            <a:endParaRPr dirty="0"/>
          </a:p>
        </p:txBody>
      </p:sp>
      <p:sp>
        <p:nvSpPr>
          <p:cNvPr id="535" name="Google Shape;535;p52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31: EC Sensor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65158-BE43-8B70-BB18-4F452D19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32" y="1138762"/>
            <a:ext cx="2629513" cy="26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32: pH buffer solutions</a:t>
            </a:r>
            <a:endParaRPr dirty="0"/>
          </a:p>
        </p:txBody>
      </p:sp>
      <p:sp>
        <p:nvSpPr>
          <p:cNvPr id="546" name="Google Shape;546;p53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33: Scatterplot of pH against electrode voltage graph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34: TDS buffer solution</a:t>
            </a:r>
            <a:endParaRPr dirty="0"/>
          </a:p>
        </p:txBody>
      </p:sp>
      <p:sp>
        <p:nvSpPr>
          <p:cNvPr id="555" name="Google Shape;555;p54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35: Scatterplot of EC against electrode voltage graph</a:t>
            </a:r>
            <a:endParaRPr dirty="0"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598450" y="4408850"/>
            <a:ext cx="39471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36: </a:t>
            </a:r>
            <a:r>
              <a:rPr lang="en" dirty="0"/>
              <a:t>Acid/Base and</a:t>
            </a:r>
            <a:r>
              <a:rPr lang="en" dirty="0">
                <a:solidFill>
                  <a:schemeClr val="dk1"/>
                </a:solidFill>
              </a:rPr>
              <a:t> Nutrient </a:t>
            </a:r>
            <a:r>
              <a:rPr lang="en" dirty="0"/>
              <a:t>Dosing System</a:t>
            </a:r>
            <a:endParaRPr dirty="0"/>
          </a:p>
        </p:txBody>
      </p:sp>
      <p:sp>
        <p:nvSpPr>
          <p:cNvPr id="564" name="Google Shape;56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endCxn id="575" idx="1"/>
          </p:cNvCxnSpPr>
          <p:nvPr/>
        </p:nvCxnSpPr>
        <p:spPr>
          <a:xfrm rot="10800000" flipH="1">
            <a:off x="1954650" y="1069200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6"/>
          <p:cNvCxnSpPr>
            <a:endCxn id="57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77" name="Google Shape;577;p56"/>
          <p:cNvCxnSpPr>
            <a:endCxn id="57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6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6"/>
          <p:cNvCxnSpPr>
            <a:endCxn id="58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6"/>
          <p:cNvCxnSpPr>
            <a:endCxn id="58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2934175" y="2456875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38325" y="418027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  <p:sp>
        <p:nvSpPr>
          <p:cNvPr id="589" name="Google Shape;589;p56"/>
          <p:cNvSpPr txBox="1"/>
          <p:nvPr/>
        </p:nvSpPr>
        <p:spPr>
          <a:xfrm>
            <a:off x="5628675" y="426302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38: </a:t>
            </a:r>
            <a:r>
              <a:rPr lang="en" sz="1200" dirty="0"/>
              <a:t> Side view of Thermoelectric Peltier Module-based Water Cooler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02" y="508755"/>
            <a:ext cx="3117996" cy="440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BC88-E40A-3D65-DCAD-4250DE8F9F2B}"/>
              </a:ext>
            </a:extLst>
          </p:cNvPr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Decision Making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629C-A553-2E4F-A675-C2C0AF7B5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Google Shape;588;p56">
            <a:extLst>
              <a:ext uri="{FF2B5EF4-FFF2-40B4-BE49-F238E27FC236}">
                <a16:creationId xmlns:a16="http://schemas.microsoft.com/office/drawing/2014/main" id="{4B4385C2-AE8E-B813-5D4E-724A85F74BBE}"/>
              </a:ext>
            </a:extLst>
          </p:cNvPr>
          <p:cNvSpPr txBox="1"/>
          <p:nvPr/>
        </p:nvSpPr>
        <p:spPr>
          <a:xfrm>
            <a:off x="6130998" y="4365285"/>
            <a:ext cx="2640631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39: </a:t>
            </a:r>
            <a:r>
              <a:rPr lang="en" sz="1200" dirty="0"/>
              <a:t>Flowchart of sensor system.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0517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51707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8040B-BD04-969E-AA84-94383127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5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8" y="-4235793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511C2-8EE9-1A7B-FB65-AA9FB1A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9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-729991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A345C-8DD6-4D15-9014-9E5887486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2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-11397126"/>
            <a:ext cx="11447585" cy="161816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EF3AA-D87B-60E1-5CC9-E264A27B8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86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                                             Fig. 1</a:t>
            </a:r>
            <a:r>
              <a:rPr lang="en" dirty="0"/>
              <a:t>5</a:t>
            </a:r>
            <a:r>
              <a:rPr lang="en" dirty="0">
                <a:solidFill>
                  <a:srgbClr val="000000"/>
                </a:solidFill>
              </a:rPr>
              <a:t>: Block diagram for the Growth Module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7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434E15F5-81C3-0CFE-D17A-73030B5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8" y="1147494"/>
            <a:ext cx="888322" cy="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44F854BF-55A0-763C-2D84-324F5B8C2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H1750FVI Digital Light intensity Sensor Robotics Bangladesh">
            <a:extLst>
              <a:ext uri="{FF2B5EF4-FFF2-40B4-BE49-F238E27FC236}">
                <a16:creationId xmlns:a16="http://schemas.microsoft.com/office/drawing/2014/main" id="{D61C2161-76BD-671F-1751-7BDCB35D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19" y="1017724"/>
            <a:ext cx="936275" cy="9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58;p37">
            <a:extLst>
              <a:ext uri="{FF2B5EF4-FFF2-40B4-BE49-F238E27FC236}">
                <a16:creationId xmlns:a16="http://schemas.microsoft.com/office/drawing/2014/main" id="{9A758A3C-6D9D-DCAC-59BA-32EFEF51FC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Raspberry Pi's Camera Module 3 arrives with these big updates | ZDNET">
            <a:extLst>
              <a:ext uri="{FF2B5EF4-FFF2-40B4-BE49-F238E27FC236}">
                <a16:creationId xmlns:a16="http://schemas.microsoft.com/office/drawing/2014/main" id="{1CFA7D9E-F997-F4BB-4F5D-9EB300A4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9" y="1987230"/>
            <a:ext cx="963699" cy="9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0;p37">
            <a:extLst>
              <a:ext uri="{FF2B5EF4-FFF2-40B4-BE49-F238E27FC236}">
                <a16:creationId xmlns:a16="http://schemas.microsoft.com/office/drawing/2014/main" id="{FBCCDC61-0BA0-0378-2402-1C0E15B1E7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Co2 Sensor">
            <a:extLst>
              <a:ext uri="{FF2B5EF4-FFF2-40B4-BE49-F238E27FC236}">
                <a16:creationId xmlns:a16="http://schemas.microsoft.com/office/drawing/2014/main" id="{BF578463-8394-07BF-933F-D7552C43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7" y="994136"/>
            <a:ext cx="745308" cy="7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350;p37">
            <a:extLst>
              <a:ext uri="{FF2B5EF4-FFF2-40B4-BE49-F238E27FC236}">
                <a16:creationId xmlns:a16="http://schemas.microsoft.com/office/drawing/2014/main" id="{B5A108E3-F916-7C7B-1175-83D509660C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2;p37">
            <a:extLst>
              <a:ext uri="{FF2B5EF4-FFF2-40B4-BE49-F238E27FC236}">
                <a16:creationId xmlns:a16="http://schemas.microsoft.com/office/drawing/2014/main" id="{6780ED48-BB50-133D-B697-F0D7FF5309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3;p37">
            <a:extLst>
              <a:ext uri="{FF2B5EF4-FFF2-40B4-BE49-F238E27FC236}">
                <a16:creationId xmlns:a16="http://schemas.microsoft.com/office/drawing/2014/main" id="{6C7DC156-3BAB-1CB6-A270-A52594D774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4202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37">
            <a:extLst>
              <a:ext uri="{FF2B5EF4-FFF2-40B4-BE49-F238E27FC236}">
                <a16:creationId xmlns:a16="http://schemas.microsoft.com/office/drawing/2014/main" id="{A3B22892-6D62-B851-EB33-D8B1F33799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2;p37">
            <a:extLst>
              <a:ext uri="{FF2B5EF4-FFF2-40B4-BE49-F238E27FC236}">
                <a16:creationId xmlns:a16="http://schemas.microsoft.com/office/drawing/2014/main" id="{B4F3AC3B-C59C-BB86-E407-AF303A7F43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46BBB-54F2-DBC4-3374-5C91AA13B3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013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3;p37">
            <a:extLst>
              <a:ext uri="{FF2B5EF4-FFF2-40B4-BE49-F238E27FC236}">
                <a16:creationId xmlns:a16="http://schemas.microsoft.com/office/drawing/2014/main" id="{A8E3B4BC-3CB7-86A3-5BA0-8D4EF58F19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2;p37">
            <a:extLst>
              <a:ext uri="{FF2B5EF4-FFF2-40B4-BE49-F238E27FC236}">
                <a16:creationId xmlns:a16="http://schemas.microsoft.com/office/drawing/2014/main" id="{D67EA859-407A-5249-ED81-1035503842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C1-12715 Heatsink Thermoelectric Cooler Cooling Peltier Plate Module - RC  GEAR BD">
            <a:extLst>
              <a:ext uri="{FF2B5EF4-FFF2-40B4-BE49-F238E27FC236}">
                <a16:creationId xmlns:a16="http://schemas.microsoft.com/office/drawing/2014/main" id="{97864F3C-8D9E-D905-FEAF-94C98A25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727496"/>
            <a:ext cx="652083" cy="6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62;p37">
            <a:extLst>
              <a:ext uri="{FF2B5EF4-FFF2-40B4-BE49-F238E27FC236}">
                <a16:creationId xmlns:a16="http://schemas.microsoft.com/office/drawing/2014/main" id="{C865C7CB-B0C3-2CA1-103B-E887FD7A11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3;p37">
            <a:extLst>
              <a:ext uri="{FF2B5EF4-FFF2-40B4-BE49-F238E27FC236}">
                <a16:creationId xmlns:a16="http://schemas.microsoft.com/office/drawing/2014/main" id="{8EF05D5D-D8F4-EB16-0638-31E2A1A77D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324" y="-14755788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C0D89-88ED-48A9-04DD-C72B4841B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0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7754" y="-10342049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0A0-B83E-B75C-E5A6-405CB4A8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45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183" y="-6965804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F0519-8AB4-3C42-7851-1CC00D932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2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3" y="-379442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6F451-72A2-21C4-4647-46FB7DA72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-435833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BA251-ABD4-70D5-4133-2FDA5072F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Our System Thus Far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 descr="A machine with wires and a screen&#10;&#10;Description automatically generated">
            <a:extLst>
              <a:ext uri="{FF2B5EF4-FFF2-40B4-BE49-F238E27FC236}">
                <a16:creationId xmlns:a16="http://schemas.microsoft.com/office/drawing/2014/main" id="{FF8B66B7-4A08-AB47-9B10-10C9ABF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193" y="1288422"/>
            <a:ext cx="3812496" cy="2859372"/>
          </a:xfrm>
          <a:prstGeom prst="rect">
            <a:avLst/>
          </a:prstGeom>
        </p:spPr>
      </p:pic>
      <p:sp>
        <p:nvSpPr>
          <p:cNvPr id="4" name="Google Shape;642;p62">
            <a:extLst>
              <a:ext uri="{FF2B5EF4-FFF2-40B4-BE49-F238E27FC236}">
                <a16:creationId xmlns:a16="http://schemas.microsoft.com/office/drawing/2014/main" id="{30C0F035-911C-4337-53AF-29CDAB4447B1}"/>
              </a:ext>
            </a:extLst>
          </p:cNvPr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40: Front view of our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72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pH sensor)</a:t>
            </a:r>
            <a:endParaRPr dirty="0"/>
          </a:p>
        </p:txBody>
      </p:sp>
      <p:sp>
        <p:nvSpPr>
          <p:cNvPr id="640" name="Google Shape;6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41: Serial Monitor readings from testing the pH sensor</a:t>
            </a:r>
            <a:endParaRPr sz="1200" dirty="0"/>
          </a:p>
        </p:txBody>
      </p:sp>
      <p:pic>
        <p:nvPicPr>
          <p:cNvPr id="2" name="Google Shape;648;p63">
            <a:extLst>
              <a:ext uri="{FF2B5EF4-FFF2-40B4-BE49-F238E27FC236}">
                <a16:creationId xmlns:a16="http://schemas.microsoft.com/office/drawing/2014/main" id="{21BBFD92-B8E6-9239-D8B3-59741AD2B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H Calibration Solution 6.86 sachet | Growit Growshop">
            <a:extLst>
              <a:ext uri="{FF2B5EF4-FFF2-40B4-BE49-F238E27FC236}">
                <a16:creationId xmlns:a16="http://schemas.microsoft.com/office/drawing/2014/main" id="{009AA49E-1B36-C595-0461-9177CC1D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71" y="1085849"/>
            <a:ext cx="2481917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42;p62">
            <a:extLst>
              <a:ext uri="{FF2B5EF4-FFF2-40B4-BE49-F238E27FC236}">
                <a16:creationId xmlns:a16="http://schemas.microsoft.com/office/drawing/2014/main" id="{783CFFB0-728B-143E-E9C0-909801C73F59}"/>
              </a:ext>
            </a:extLst>
          </p:cNvPr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42: pH 6.86 buffer solution </a:t>
            </a:r>
            <a:endParaRPr sz="1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EC sensor)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43: Serial Monitor readings from testing the EC sensor</a:t>
            </a:r>
            <a:endParaRPr sz="1200" dirty="0"/>
          </a:p>
        </p:txBody>
      </p:sp>
      <p:sp>
        <p:nvSpPr>
          <p:cNvPr id="4" name="Google Shape;650;p63">
            <a:extLst>
              <a:ext uri="{FF2B5EF4-FFF2-40B4-BE49-F238E27FC236}">
                <a16:creationId xmlns:a16="http://schemas.microsoft.com/office/drawing/2014/main" id="{5897D7C7-B6A9-25A7-AA1E-6A8F3BF5912A}"/>
              </a:ext>
            </a:extLst>
          </p:cNvPr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44: EC buffer solution of 1413 micro-siemens/cm</a:t>
            </a:r>
            <a:endParaRPr sz="1200" dirty="0"/>
          </a:p>
        </p:txBody>
      </p:sp>
      <p:pic>
        <p:nvPicPr>
          <p:cNvPr id="5122" name="Picture 2" descr="Calibration Solution EC 1413 / 20 ml">
            <a:extLst>
              <a:ext uri="{FF2B5EF4-FFF2-40B4-BE49-F238E27FC236}">
                <a16:creationId xmlns:a16="http://schemas.microsoft.com/office/drawing/2014/main" id="{9EBB08EA-CD8D-50D8-45C7-826C47F9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2" y="1016306"/>
            <a:ext cx="3327559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2;p62">
            <a:extLst>
              <a:ext uri="{FF2B5EF4-FFF2-40B4-BE49-F238E27FC236}">
                <a16:creationId xmlns:a16="http://schemas.microsoft.com/office/drawing/2014/main" id="{4BCED653-E833-26B4-54DE-9ACFEBEB0E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45: Serial Monitor readings from testing the sensors.</a:t>
            </a:r>
            <a:endParaRPr sz="1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2AE647-FDD9-53E4-694B-B876B60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4" y="1042988"/>
            <a:ext cx="3535892" cy="2757487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DF1C4711-027A-D981-8A20-73EF27C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9" y="2092995"/>
            <a:ext cx="4671263" cy="807367"/>
          </a:xfrm>
          <a:prstGeom prst="rect">
            <a:avLst/>
          </a:prstGeom>
        </p:spPr>
      </p:pic>
      <p:sp>
        <p:nvSpPr>
          <p:cNvPr id="6" name="Google Shape;650;p63">
            <a:extLst>
              <a:ext uri="{FF2B5EF4-FFF2-40B4-BE49-F238E27FC236}">
                <a16:creationId xmlns:a16="http://schemas.microsoft.com/office/drawing/2014/main" id="{45F50177-C5E5-B4A2-487C-B8D0760075E3}"/>
              </a:ext>
            </a:extLst>
          </p:cNvPr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 4: Serial Monitor readings from testing the sensors.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151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3DFA-0205-FCD4-A4D7-5386F1A5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Control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099F-9CD8-436E-ADFE-65EE46847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1264C-0523-3DDC-4FC8-9104C7E8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</p:spPr>
      </p:pic>
      <p:pic>
        <p:nvPicPr>
          <p:cNvPr id="9" name="Google Shape;152;p20">
            <a:extLst>
              <a:ext uri="{FF2B5EF4-FFF2-40B4-BE49-F238E27FC236}">
                <a16:creationId xmlns:a16="http://schemas.microsoft.com/office/drawing/2014/main" id="{07A6D0C5-196E-E41E-4DCA-25957F74F8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2;p20">
            <a:extLst>
              <a:ext uri="{FF2B5EF4-FFF2-40B4-BE49-F238E27FC236}">
                <a16:creationId xmlns:a16="http://schemas.microsoft.com/office/drawing/2014/main" id="{8C23048C-7E36-21E9-0784-A702A2E0B1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2;p20">
            <a:extLst>
              <a:ext uri="{FF2B5EF4-FFF2-40B4-BE49-F238E27FC236}">
                <a16:creationId xmlns:a16="http://schemas.microsoft.com/office/drawing/2014/main" id="{FBCC4424-EE5D-8C48-309E-F033668DD6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2;p20">
            <a:extLst>
              <a:ext uri="{FF2B5EF4-FFF2-40B4-BE49-F238E27FC236}">
                <a16:creationId xmlns:a16="http://schemas.microsoft.com/office/drawing/2014/main" id="{DCCD63D8-B1AB-CC30-17E5-2ABCDE8D3B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159119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2;p20">
            <a:extLst>
              <a:ext uri="{FF2B5EF4-FFF2-40B4-BE49-F238E27FC236}">
                <a16:creationId xmlns:a16="http://schemas.microsoft.com/office/drawing/2014/main" id="{3ED3E6DF-B08D-C74D-3FDB-D90832F3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0">
            <a:extLst>
              <a:ext uri="{FF2B5EF4-FFF2-40B4-BE49-F238E27FC236}">
                <a16:creationId xmlns:a16="http://schemas.microsoft.com/office/drawing/2014/main" id="{E5FC4AC8-C4B7-DB61-E033-CEF7E6B68D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2;p20">
            <a:extLst>
              <a:ext uri="{FF2B5EF4-FFF2-40B4-BE49-F238E27FC236}">
                <a16:creationId xmlns:a16="http://schemas.microsoft.com/office/drawing/2014/main" id="{9D144EA6-E4EC-67EE-E767-3C4DA8EBD7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2;p20">
            <a:extLst>
              <a:ext uri="{FF2B5EF4-FFF2-40B4-BE49-F238E27FC236}">
                <a16:creationId xmlns:a16="http://schemas.microsoft.com/office/drawing/2014/main" id="{0AF1984A-A262-B98E-C8AB-FDF0793B4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2;p20">
            <a:extLst>
              <a:ext uri="{FF2B5EF4-FFF2-40B4-BE49-F238E27FC236}">
                <a16:creationId xmlns:a16="http://schemas.microsoft.com/office/drawing/2014/main" id="{2916F863-A4BC-F098-8626-6AA1397CC3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2;p20">
            <a:extLst>
              <a:ext uri="{FF2B5EF4-FFF2-40B4-BE49-F238E27FC236}">
                <a16:creationId xmlns:a16="http://schemas.microsoft.com/office/drawing/2014/main" id="{FCF40F85-E3E5-EEBD-C7DB-0017E634CD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0">
            <a:extLst>
              <a:ext uri="{FF2B5EF4-FFF2-40B4-BE49-F238E27FC236}">
                <a16:creationId xmlns:a16="http://schemas.microsoft.com/office/drawing/2014/main" id="{AF916509-AF78-113A-7F05-CE8489A92F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52;p20">
            <a:extLst>
              <a:ext uri="{FF2B5EF4-FFF2-40B4-BE49-F238E27FC236}">
                <a16:creationId xmlns:a16="http://schemas.microsoft.com/office/drawing/2014/main" id="{CE4E31CD-3C0F-5E13-39D3-18EA6A7579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2;p20">
            <a:extLst>
              <a:ext uri="{FF2B5EF4-FFF2-40B4-BE49-F238E27FC236}">
                <a16:creationId xmlns:a16="http://schemas.microsoft.com/office/drawing/2014/main" id="{8B2B0FB0-28AC-39F1-4049-A1DD83E31A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0">
            <a:extLst>
              <a:ext uri="{FF2B5EF4-FFF2-40B4-BE49-F238E27FC236}">
                <a16:creationId xmlns:a16="http://schemas.microsoft.com/office/drawing/2014/main" id="{4945DB5C-2413-9261-8B1F-86C04B9E53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0">
            <a:extLst>
              <a:ext uri="{FF2B5EF4-FFF2-40B4-BE49-F238E27FC236}">
                <a16:creationId xmlns:a16="http://schemas.microsoft.com/office/drawing/2014/main" id="{2BBE497E-6A6B-CEAF-2BDC-D1F5A81452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5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Adding automation to the Growth Module(GM)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Growing a batch of lettuce to test the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Internet of Things (IoT) using a Raspberry Pi module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an Xgboost-based decision-making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Developing and controlling multiple Growth Modules (GMs) simultaneously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63" name="Google Shape;6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66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669" name="Google Shape;669;p66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0" name="Google Shape;670;p66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1" name="Google Shape;671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2" name="Google Shape;672;p66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Designing and developing the basic physical system</a:t>
              </a:r>
              <a:endParaRPr sz="1100" b="1">
                <a:solidFill>
                  <a:srgbClr val="155B54"/>
                </a:solidFill>
              </a:endParaRPr>
            </a:p>
          </p:txBody>
        </p:sp>
        <p:sp>
          <p:nvSpPr>
            <p:cNvPr id="673" name="Google Shape;673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66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5" name="Google Shape;675;p66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676" name="Google Shape;676;p66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7" name="Google Shape;677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9" name="Google Shape;679;p66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Adding automation to the Nutrient Solution Container Module</a:t>
              </a:r>
              <a:endParaRPr sz="1100" b="1">
                <a:solidFill>
                  <a:srgbClr val="155B54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6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6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66"/>
          <p:cNvGrpSpPr/>
          <p:nvPr/>
        </p:nvGrpSpPr>
        <p:grpSpPr>
          <a:xfrm>
            <a:off x="2740497" y="3770279"/>
            <a:ext cx="4094300" cy="1000063"/>
            <a:chOff x="3977400" y="1142460"/>
            <a:chExt cx="4094300" cy="1000063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84" name="Google Shape;684;p66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5" name="Google Shape;685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86" name="Google Shape;686;p66"/>
            <p:cNvSpPr txBox="1"/>
            <p:nvPr/>
          </p:nvSpPr>
          <p:spPr>
            <a:xfrm>
              <a:off x="5343500" y="140626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Controlling multiple Growth Modules (GMs) simultaneously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6"/>
          <p:cNvGrpSpPr/>
          <p:nvPr/>
        </p:nvGrpSpPr>
        <p:grpSpPr>
          <a:xfrm>
            <a:off x="2740497" y="2135002"/>
            <a:ext cx="5118803" cy="1629204"/>
            <a:chOff x="3977400" y="510286"/>
            <a:chExt cx="5118803" cy="1629204"/>
          </a:xfrm>
        </p:grpSpPr>
        <p:grpSp>
          <p:nvGrpSpPr>
            <p:cNvPr id="690" name="Google Shape;690;p66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91" name="Google Shape;691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2" name="Google Shape;692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93" name="Google Shape;693;p66"/>
            <p:cNvSpPr txBox="1"/>
            <p:nvPr/>
          </p:nvSpPr>
          <p:spPr>
            <a:xfrm>
              <a:off x="5343503" y="1142459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automation to the Growth Module, 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Internet of Things (IoT)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                           and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an Xgboost-based decision-making system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94" name="Google Shape;694;p66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6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6" name="Google Shape;696;p66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697" name="Google Shape;697;p66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46: Timeline for the different stages of the project</a:t>
            </a:r>
            <a:endParaRPr dirty="0"/>
          </a:p>
        </p:txBody>
      </p:sp>
      <p:sp>
        <p:nvSpPr>
          <p:cNvPr id="698" name="Google Shape;69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ABC5-7B50-1D76-A0BE-951842B05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Produce from this system will be free of pesticides and thus much healthier.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Our system will control more parameters than previous works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Thus far, we have implemented automation to monitor the pH, EC and water temperature.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We plan on implementing further automation and adding IoT to the system to monitor its status remotely.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We plan on developing a decision making system based on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/>
          </a:p>
        </p:txBody>
      </p:sp>
      <p:sp>
        <p:nvSpPr>
          <p:cNvPr id="718" name="Google Shape;71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for scaled system</a:t>
            </a:r>
            <a:endParaRPr dirty="0"/>
          </a:p>
        </p:txBody>
      </p:sp>
      <p:sp>
        <p:nvSpPr>
          <p:cNvPr id="392" name="Google Shape;392;p39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E685A-C6CF-1A14-35F8-630EA352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56" y="796269"/>
            <a:ext cx="3327527" cy="41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6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935975" y="4659925"/>
            <a:ext cx="7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Flow diagram of the entire system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6A006-05F6-6521-B4F4-6C2F535E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2700"/>
            <a:ext cx="7772400" cy="39460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1747</Words>
  <Application>Microsoft Office PowerPoint</Application>
  <PresentationFormat>On-screen Show (16:9)</PresentationFormat>
  <Paragraphs>265</Paragraphs>
  <Slides>66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Times New Roman</vt:lpstr>
      <vt:lpstr>Roboto</vt:lpstr>
      <vt:lpstr>Arial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Physical Implementation (Old)</vt:lpstr>
      <vt:lpstr>Physical Implementation (Current)</vt:lpstr>
      <vt:lpstr>Physical Implementation (Current)</vt:lpstr>
      <vt:lpstr>3D CAD Model</vt:lpstr>
      <vt:lpstr>Physical Implementation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 </vt:lpstr>
      <vt:lpstr>Regulating pH and Nutrient Level (EC)  </vt:lpstr>
      <vt:lpstr>Control Unit</vt:lpstr>
      <vt:lpstr>Growth Module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(EC sensor) </vt:lpstr>
      <vt:lpstr>Regulating pH and Nutrient Level (EC)  </vt:lpstr>
      <vt:lpstr>Regulating Water Temperature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 (Testing the pH sensor)</vt:lpstr>
      <vt:lpstr>Result (Testing the EC sensor)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dc:creator>asus</dc:creator>
  <cp:lastModifiedBy>Mikdam-Al-Maad Ronoue</cp:lastModifiedBy>
  <cp:revision>43</cp:revision>
  <dcterms:modified xsi:type="dcterms:W3CDTF">2023-10-03T14:28:11Z</dcterms:modified>
</cp:coreProperties>
</file>